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5" r:id="rId4"/>
    <p:sldId id="267" r:id="rId5"/>
    <p:sldId id="261" r:id="rId6"/>
    <p:sldId id="279" r:id="rId7"/>
    <p:sldId id="264" r:id="rId8"/>
    <p:sldId id="263" r:id="rId9"/>
    <p:sldId id="272" r:id="rId10"/>
    <p:sldId id="281" r:id="rId11"/>
    <p:sldId id="276" r:id="rId12"/>
    <p:sldId id="280" r:id="rId13"/>
    <p:sldId id="268" r:id="rId14"/>
    <p:sldId id="282" r:id="rId15"/>
    <p:sldId id="286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aseline="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UK privately held businesses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444444444444446E-2"/>
          <c:y val="0.11438746438746439"/>
          <c:w val="0.93888888888888888"/>
          <c:h val="0.767315356947902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17581692913385827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7C-4CA6-808C-9D54F0D672DC}"/>
                </c:ext>
              </c:extLst>
            </c:dLbl>
            <c:dLbl>
              <c:idx val="1"/>
              <c:layout>
                <c:manualLayout>
                  <c:x val="-0.21331692913385836"/>
                  <c:y val="0.166603237900618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81438165817509"/>
                      <c:h val="0.11273497944770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7C-4CA6-808C-9D54F0D67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Sheet1!$A$6:$A$7</c:f>
              <c:numCache>
                <c:formatCode>General</c:formatCode>
                <c:ptCount val="2"/>
                <c:pt idx="0">
                  <c:v>2000</c:v>
                </c:pt>
                <c:pt idx="1">
                  <c:v>2016</c:v>
                </c:pt>
              </c:numCache>
            </c:numRef>
          </c:cat>
          <c:val>
            <c:numRef>
              <c:f>Sheet1!$B$6:$B$7</c:f>
              <c:numCache>
                <c:formatCode>General</c:formatCode>
                <c:ptCount val="2"/>
                <c:pt idx="0">
                  <c:v>3500000</c:v>
                </c:pt>
                <c:pt idx="1">
                  <c:v>5500000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C-4CA6-808C-9D54F0D67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203256"/>
        <c:axId val="487203584"/>
      </c:barChart>
      <c:catAx>
        <c:axId val="48720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203584"/>
        <c:crosses val="autoZero"/>
        <c:auto val="1"/>
        <c:lblAlgn val="ctr"/>
        <c:lblOffset val="100"/>
        <c:noMultiLvlLbl val="0"/>
      </c:catAx>
      <c:valAx>
        <c:axId val="48720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7203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r>
              <a:rPr lang="en-GB" dirty="0"/>
              <a:t>Reasons For Cancelling or Renegotiating Deals</a:t>
            </a:r>
          </a:p>
        </c:rich>
      </c:tx>
      <c:layout>
        <c:manualLayout>
          <c:xMode val="edge"/>
          <c:yMode val="edge"/>
          <c:x val="0.33225229506871096"/>
          <c:y val="8.88872920801422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023009623797028"/>
          <c:y val="0.17171296296296296"/>
          <c:w val="0.41120669291338585"/>
          <c:h val="0.6853444881889764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4A-4A5A-9C04-DFE439A728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4A-4A5A-9C04-DFE439A728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4A-4A5A-9C04-DFE439A728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4A-4A5A-9C04-DFE439A728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4A-4A5A-9C04-DFE439A728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Could Not Meet Financing Contingencies</c:v>
                </c:pt>
                <c:pt idx="1">
                  <c:v>Discovery of Adverse Information Through Due Diligence</c:v>
                </c:pt>
                <c:pt idx="2">
                  <c:v>Negative Change In Market Fundamentals</c:v>
                </c:pt>
                <c:pt idx="3">
                  <c:v>Other</c:v>
                </c:pt>
                <c:pt idx="4">
                  <c:v>Seller Received Another Offer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0.32</c:v>
                </c:pt>
                <c:pt idx="2">
                  <c:v>0.05</c:v>
                </c:pt>
                <c:pt idx="3">
                  <c:v>0.13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4A-4A5A-9C04-DFE439A72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760061242344707E-2"/>
          <c:y val="0.13483522892971711"/>
          <c:w val="0.3258132108486439"/>
          <c:h val="0.74016477107028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9DC8D-E5F1-41A9-B91B-D0FCDC0423FA}" type="datetimeFigureOut">
              <a:rPr lang="en-GB" smtClean="0"/>
              <a:t>12/10/2017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D346D-DECF-4CD2-8366-14641866CD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7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AB4C-2303-4A19-8FD5-461C3D52B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A9B72-7622-4A53-9214-3767CE785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698" y="34123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A0C3C-7CFA-4C4B-A692-0E18E8CF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fld id="{C094EF2C-A0FC-4F2C-A9C3-1124F79F0141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9F6CC-6D32-4DB0-8F62-82B0DDF2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2B18F-41CD-4058-ABF0-3367476F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fld id="{6AD6A9E7-1123-4400-AE3F-689B8D9A25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75B1C2-6692-4B5C-B353-B18A1E0C561F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D6A9E7-1123-4400-AE3F-689B8D9A2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2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4C13-0555-4969-B049-15763570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4A30C-DB61-44C2-BDA1-666E6633B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B9492-3A1A-4ACF-A9D1-D8E70809C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2BBA4-691A-4009-B503-24CA3D65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D8B9-ADC0-40F5-95DC-DC279FB198C0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78767-D963-40CB-B3CD-19F59041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C0F62-C8AB-4FA2-92B3-4FC4463F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9E7-1123-4400-AE3F-689B8D9A2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45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9899-32CA-4963-89B9-8F100624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4A2DD-A023-4E9E-B854-5F9CB8055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5FD19-97D3-42F1-BC76-FD774068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FD05-3B05-40D5-8A72-F5DEF666300A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F334B-7397-4EC9-AB1D-66A48DC9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CCB58-63A7-42F5-9064-7A28CD58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9E7-1123-4400-AE3F-689B8D9A2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75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42F84-6864-4F06-B376-68D5B2ACC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8B00C-58C9-402C-8646-5D4634C10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48BD8-D630-4E14-9151-A6F4AE514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0484-487F-4C9D-B1B5-EB26034F963D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41FB7-FB41-4196-BD71-585CC701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5656-BA48-47B9-9FA6-B68B3F94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9E7-1123-4400-AE3F-689B8D9A2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20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AB4C-2303-4A19-8FD5-461C3D52B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A9B72-7622-4A53-9214-3767CE785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698" y="34123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A0C3C-7CFA-4C4B-A692-0E18E8CF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fld id="{C094EF2C-A0FC-4F2C-A9C3-1124F79F0141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9F6CC-6D32-4DB0-8F62-82B0DDF2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2B18F-41CD-4058-ABF0-3367476F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fld id="{6AD6A9E7-1123-4400-AE3F-689B8D9A25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75B1C2-6692-4B5C-B353-B18A1E0C561F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D6A9E7-1123-4400-AE3F-689B8D9A25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59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4C83-8E66-4D62-8CB2-F67057F6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E50D2-F38F-43AE-8F49-F5CCE1F0A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C847-D428-4842-BCDC-F167A7CC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D369-3FCA-4B43-BD81-8B7ECF1C4844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1748C-18DE-4B6E-BABA-815101D3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15B9C-0BF7-4ED5-A7F3-96281132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9E7-1123-4400-AE3F-689B8D9A2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8119-791B-48F5-A22C-8078B91B8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097987"/>
          </a:xfrm>
        </p:spPr>
        <p:txBody>
          <a:bodyPr anchor="b"/>
          <a:lstStyle>
            <a:lvl1pPr algn="ctr">
              <a:defRPr sz="600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It is never too early to start planning your exit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752F6-A7E2-4C76-A1E0-B37481749C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Rupert Trevelyan – Managing Director, </a:t>
            </a:r>
            <a:r>
              <a:rPr lang="en-US" dirty="0" err="1"/>
              <a:t>Weybrook</a:t>
            </a:r>
            <a:r>
              <a:rPr lang="en-US" dirty="0"/>
              <a:t> Business Brokers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3B39-B12E-4D87-A380-CEE04160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81EE-A42D-4DC7-9D07-D1CF454C7758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BE824-E910-457F-A5EE-C5BEEBA3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74B3C-7242-4D98-80B0-71675E9D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9E7-1123-4400-AE3F-689B8D9A2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95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7CA-B6E6-4990-B484-1986F7E7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3A58-0D3C-4FEA-91FE-907F6C0FA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1BF77-9F93-4D2E-9CDD-43D1DC3B8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D0B23-9049-4FCC-9413-F80A9DF0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C466-2A5E-4436-AB1D-36BD62ACA5D2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9885E-3515-4682-8407-D86D7ADF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264F2-6F6E-4027-983E-6D5F197A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9E7-1123-4400-AE3F-689B8D9A2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17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739B-80B3-4B24-A30A-E7BE7F43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F027B-456D-4023-8C66-A2B98F9BB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DF0DB-B559-4675-A485-F1FCB2B37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5BD9A-2A97-4C0A-8818-3C250D921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BF2D5-6031-4CD5-80FE-240B017A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92455A-BC43-41E1-AD47-2F5DAD56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C8B2-8D6E-4C59-A168-998A37282DF9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3893ED-ED31-401C-A6B8-0714A8A6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D3EF8-662C-4A26-A284-4753BBAA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9E7-1123-4400-AE3F-689B8D9A2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46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FA00-A2F7-4F7F-97D9-CABD54C4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8169B-2710-4135-BA8F-6CFF0306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4C90-82FF-4307-A4EC-6079D84CDDEE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421E8-E384-46AF-8421-422FC01D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B4EBC-A299-4F68-B14C-574CF56C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9E7-1123-4400-AE3F-689B8D9A2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87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9AC4B-ACAC-43A7-B599-8B98E646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19-232F-4917-BEB2-8B2B70CA9B8E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BB2F1-2AC6-4141-9BD2-0062AFF7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D76AA-B210-4B46-80AA-4F106047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9E7-1123-4400-AE3F-689B8D9A2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00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F3E2-90BF-4FBE-B556-3CEAD9AA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B467A-B1E6-4954-A1AD-EE9224110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0"/>
              </a:defRPr>
            </a:lvl1pPr>
            <a:lvl2pPr>
              <a:defRPr sz="2800">
                <a:latin typeface="Montserrat" panose="00000500000000000000" pitchFamily="2" charset="0"/>
              </a:defRPr>
            </a:lvl2pPr>
            <a:lvl3pPr>
              <a:defRPr sz="2400">
                <a:latin typeface="Montserrat" panose="00000500000000000000" pitchFamily="2" charset="0"/>
              </a:defRPr>
            </a:lvl3pPr>
            <a:lvl4pPr>
              <a:defRPr sz="2000">
                <a:latin typeface="Montserrat" panose="00000500000000000000" pitchFamily="2" charset="0"/>
              </a:defRPr>
            </a:lvl4pPr>
            <a:lvl5pPr>
              <a:defRPr sz="2000">
                <a:latin typeface="Montserra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6135A-2ADF-47F7-A62D-42336DAEB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E410F-F92A-4833-9F2E-6F3EBC7A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2A9D-84E0-435E-ADD0-7ABE152649DB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36F2A-B792-4E0E-A955-515534CB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96B36-AA46-4CCC-9DBC-AFE60CB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6A9E7-1123-4400-AE3F-689B8D9A25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71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E6EC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EDAED-7E3A-49AF-95A8-35648217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DCB82-5530-40B9-A17F-E48BAA183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15B7-3AB8-4425-8010-C1E00DE5F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D7E7-6B5E-49F2-B3B3-1E601EA29F82}" type="datetime1">
              <a:rPr lang="en-GB" smtClean="0"/>
              <a:t>12/10/2017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B8A2-51CC-4BE0-A385-33FF62FDE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7B93D-F8FE-47E5-8DC7-ACE68FC6D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A9E7-1123-4400-AE3F-689B8D9A253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7F69B-2CAE-4D50-A592-AD15329EF8D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7" y="5417379"/>
            <a:ext cx="1121533" cy="11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hyperlink" Target="http://www.weybrookbusinessbrokers.com/" TargetMode="External"/><Relationship Id="rId4" Type="http://schemas.openxmlformats.org/officeDocument/2006/relationships/hyperlink" Target="mailto:Rupert@weybrookbusinessbroker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file:///C:\Users\Rupert\Documents\Weyrook%20Business%20Brokers\media\image4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9594-1B02-4C4F-89BB-95D469D72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It is never  too early </a:t>
            </a:r>
            <a:r>
              <a:rPr lang="en-GB"/>
              <a:t>to plan </a:t>
            </a:r>
            <a:r>
              <a:rPr lang="en-GB" dirty="0"/>
              <a:t>your exit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27646-BAD7-44F5-A3F9-CAFAE080D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698" y="3412332"/>
            <a:ext cx="9144000" cy="294401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Rupert Trevelyan</a:t>
            </a:r>
          </a:p>
          <a:p>
            <a:r>
              <a:rPr lang="en-GB" dirty="0"/>
              <a:t>Managing Director</a:t>
            </a:r>
          </a:p>
          <a:p>
            <a:r>
              <a:rPr lang="en-GB" dirty="0"/>
              <a:t>Weybrook Business Brokers</a:t>
            </a:r>
          </a:p>
          <a:p>
            <a:endParaRPr lang="en-GB" dirty="0"/>
          </a:p>
          <a:p>
            <a:r>
              <a:rPr lang="en-GB" dirty="0"/>
              <a:t>October 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7A634-9378-4655-9F19-CEEBA6E1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0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1129-90A2-41E0-A1AB-DBE13EF6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–Micro Brewery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E2809-9BD8-4EA4-AC0B-497CC67D5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5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Respected local brewery</a:t>
            </a:r>
          </a:p>
          <a:p>
            <a:r>
              <a:rPr lang="en-GB" dirty="0"/>
              <a:t>No succession plan</a:t>
            </a:r>
          </a:p>
          <a:p>
            <a:r>
              <a:rPr lang="en-GB" dirty="0"/>
              <a:t>More value in the property than the business</a:t>
            </a:r>
          </a:p>
          <a:p>
            <a:r>
              <a:rPr lang="en-GB" dirty="0"/>
              <a:t>Low ROCE</a:t>
            </a:r>
          </a:p>
          <a:p>
            <a:r>
              <a:rPr lang="en-GB" dirty="0"/>
              <a:t>Owners built their home on the property </a:t>
            </a:r>
          </a:p>
          <a:p>
            <a:r>
              <a:rPr lang="en-GB" dirty="0"/>
              <a:t>Hard physical work</a:t>
            </a:r>
          </a:p>
          <a:p>
            <a:pPr marL="0" indent="0">
              <a:buNone/>
            </a:pPr>
            <a:r>
              <a:rPr lang="en-GB" b="1" dirty="0"/>
              <a:t>Solution</a:t>
            </a:r>
          </a:p>
          <a:p>
            <a:pPr marL="0" indent="0">
              <a:buNone/>
            </a:pPr>
            <a:r>
              <a:rPr lang="en-GB" dirty="0"/>
              <a:t>Separate business from property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3FF21-A2CC-4097-A717-C16DFB65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Image result for brewery">
            <a:extLst>
              <a:ext uri="{FF2B5EF4-FFF2-40B4-BE49-F238E27FC236}">
                <a16:creationId xmlns:a16="http://schemas.microsoft.com/office/drawing/2014/main" id="{29840D72-B120-4FCE-AE98-A563EE8DC7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9" y="2185376"/>
            <a:ext cx="4848707" cy="32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9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24E0-7FE1-4792-BD03-1D38F7B6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Exit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93919-7FE0-4E87-90EB-9DB048D5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Image result for exit">
            <a:extLst>
              <a:ext uri="{FF2B5EF4-FFF2-40B4-BE49-F238E27FC236}">
                <a16:creationId xmlns:a16="http://schemas.microsoft.com/office/drawing/2014/main" id="{5F6C4101-1E0E-43E3-A256-D608E5EC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270"/>
            <a:ext cx="795017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xit strategy">
            <a:extLst>
              <a:ext uri="{FF2B5EF4-FFF2-40B4-BE49-F238E27FC236}">
                <a16:creationId xmlns:a16="http://schemas.microsoft.com/office/drawing/2014/main" id="{9DA45E14-F7B4-493D-A2F2-EEA764A06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080" y="1985763"/>
            <a:ext cx="3977369" cy="310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52525-AE73-4786-A096-D147990A94E3}"/>
              </a:ext>
            </a:extLst>
          </p:cNvPr>
          <p:cNvSpPr txBox="1"/>
          <p:nvPr/>
        </p:nvSpPr>
        <p:spPr>
          <a:xfrm>
            <a:off x="2963422" y="3310711"/>
            <a:ext cx="1218434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b="1" dirty="0">
                <a:solidFill>
                  <a:schemeClr val="bg1"/>
                </a:solidFill>
              </a:rPr>
              <a:t>Exit Plan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4B16B-6774-4E08-B008-A8CF95120CC1}"/>
              </a:ext>
            </a:extLst>
          </p:cNvPr>
          <p:cNvSpPr txBox="1"/>
          <p:nvPr/>
        </p:nvSpPr>
        <p:spPr>
          <a:xfrm>
            <a:off x="9683647" y="3627620"/>
            <a:ext cx="122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Montserrat" panose="00000500000000000000" pitchFamily="2" charset="0"/>
              </a:rPr>
              <a:t>IPO</a:t>
            </a:r>
          </a:p>
        </p:txBody>
      </p:sp>
    </p:spTree>
    <p:extLst>
      <p:ext uri="{BB962C8B-B14F-4D97-AF65-F5344CB8AC3E}">
        <p14:creationId xmlns:p14="http://schemas.microsoft.com/office/powerpoint/2010/main" val="390923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1129-90A2-41E0-A1AB-DBE13EF6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–Software Supplier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E2809-9BD8-4EA4-AC0B-497CC67D5B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Developed bespoke retail POS system</a:t>
            </a:r>
          </a:p>
          <a:p>
            <a:r>
              <a:rPr lang="en-GB" dirty="0"/>
              <a:t>Worked with major UK retailer who have now developed inhouse solution</a:t>
            </a:r>
          </a:p>
          <a:p>
            <a:r>
              <a:rPr lang="en-GB" dirty="0"/>
              <a:t>Insufficient expertise &amp; finance to take it to the next level</a:t>
            </a:r>
          </a:p>
          <a:p>
            <a:pPr marL="0" indent="0">
              <a:buNone/>
            </a:pPr>
            <a:r>
              <a:rPr lang="en-GB" b="1" dirty="0"/>
              <a:t>Solution</a:t>
            </a:r>
          </a:p>
          <a:p>
            <a:pPr marL="0" indent="0">
              <a:buNone/>
            </a:pPr>
            <a:r>
              <a:rPr lang="en-GB" dirty="0"/>
              <a:t>Found strategic business</a:t>
            </a:r>
          </a:p>
          <a:p>
            <a:pPr marL="0" indent="0">
              <a:buNone/>
            </a:pPr>
            <a:r>
              <a:rPr lang="en-GB" dirty="0"/>
              <a:t>partner</a:t>
            </a:r>
          </a:p>
          <a:p>
            <a:pPr lvl="1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3FF21-A2CC-4097-A717-C16DFB65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Image result for software">
            <a:extLst>
              <a:ext uri="{FF2B5EF4-FFF2-40B4-BE49-F238E27FC236}">
                <a16:creationId xmlns:a16="http://schemas.microsoft.com/office/drawing/2014/main" id="{D594EB1F-8CA2-4855-BB7E-B5844C65A97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075"/>
            <a:ext cx="5909027" cy="372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2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9EC8-1F9A-474F-B734-1F5D13B8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don’t most businesses sell?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DE887-E655-4C8C-9B0E-83CAD3D41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584" y="1511589"/>
            <a:ext cx="5534891" cy="431913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Price / Valuation</a:t>
            </a:r>
          </a:p>
          <a:p>
            <a:r>
              <a:rPr lang="en-GB" dirty="0"/>
              <a:t>Timeframe</a:t>
            </a:r>
          </a:p>
          <a:p>
            <a:r>
              <a:rPr lang="en-GB" dirty="0"/>
              <a:t>Ongoing Viability</a:t>
            </a:r>
          </a:p>
          <a:p>
            <a:pPr lvl="1"/>
            <a:r>
              <a:rPr lang="en-GB" dirty="0"/>
              <a:t>Future value</a:t>
            </a:r>
          </a:p>
          <a:p>
            <a:pPr lvl="1"/>
            <a:r>
              <a:rPr lang="en-GB" dirty="0"/>
              <a:t>Key players team / expertise</a:t>
            </a:r>
          </a:p>
          <a:p>
            <a:r>
              <a:rPr lang="en-GB" dirty="0"/>
              <a:t>Poor Preparation</a:t>
            </a:r>
          </a:p>
          <a:p>
            <a:r>
              <a:rPr lang="en-GB" dirty="0"/>
              <a:t>Marketing  </a:t>
            </a:r>
          </a:p>
          <a:p>
            <a:r>
              <a:rPr lang="en-GB" dirty="0"/>
              <a:t>Market</a:t>
            </a:r>
          </a:p>
          <a:p>
            <a:pPr lvl="1"/>
            <a:r>
              <a:rPr lang="en-GB" dirty="0"/>
              <a:t>Brexit</a:t>
            </a:r>
          </a:p>
          <a:p>
            <a:r>
              <a:rPr lang="en-GB" dirty="0"/>
              <a:t>Poor Advice / Exit Planning</a:t>
            </a:r>
          </a:p>
          <a:p>
            <a:r>
              <a:rPr lang="en-GB" dirty="0"/>
              <a:t>Due Diligence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E0480-9AD9-4839-BC34-BB13352C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634492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BB145-AA31-4B87-A20D-8EACB0404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91" y="1233055"/>
            <a:ext cx="5971309" cy="56001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" descr="Image result for business success">
            <a:extLst>
              <a:ext uri="{FF2B5EF4-FFF2-40B4-BE49-F238E27FC236}">
                <a16:creationId xmlns:a16="http://schemas.microsoft.com/office/drawing/2014/main" id="{302B1362-B2A4-4306-802D-B2CFAC7C1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21605-3B81-4824-BE63-25B57059CB13}"/>
              </a:ext>
            </a:extLst>
          </p:cNvPr>
          <p:cNvSpPr txBox="1"/>
          <p:nvPr/>
        </p:nvSpPr>
        <p:spPr>
          <a:xfrm>
            <a:off x="508000" y="5646057"/>
            <a:ext cx="364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Pitchbook September 2017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2834DE8-6992-4CA1-9041-82F8556A1E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027399"/>
              </p:ext>
            </p:extLst>
          </p:nvPr>
        </p:nvGraphicFramePr>
        <p:xfrm>
          <a:off x="412438" y="1667587"/>
          <a:ext cx="5243416" cy="467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1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1129-90A2-41E0-A1AB-DBE13EF6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9157" cy="1325563"/>
          </a:xfrm>
        </p:spPr>
        <p:txBody>
          <a:bodyPr/>
          <a:lstStyle/>
          <a:p>
            <a:r>
              <a:rPr lang="en-GB" dirty="0"/>
              <a:t>Case Study – Recruitment Consultants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E2809-9BD8-4EA4-AC0B-497CC67D5B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/>
              <a:t>Respected industry player</a:t>
            </a:r>
          </a:p>
          <a:p>
            <a:pPr lvl="1"/>
            <a:r>
              <a:rPr lang="en-GB" dirty="0"/>
              <a:t>Senior partner blocked succession plan</a:t>
            </a:r>
          </a:p>
          <a:p>
            <a:pPr lvl="1"/>
            <a:r>
              <a:rPr lang="en-GB" dirty="0"/>
              <a:t>Junior Partner left</a:t>
            </a:r>
          </a:p>
          <a:p>
            <a:pPr lvl="2"/>
            <a:r>
              <a:rPr lang="en-GB" dirty="0"/>
              <a:t>Highest account biller</a:t>
            </a:r>
          </a:p>
          <a:p>
            <a:pPr lvl="2"/>
            <a:r>
              <a:rPr lang="en-GB" dirty="0"/>
              <a:t>Gatekeeper to key accounts</a:t>
            </a:r>
          </a:p>
          <a:p>
            <a:pPr lvl="2"/>
            <a:r>
              <a:rPr lang="en-GB" dirty="0"/>
              <a:t>Followed by execs</a:t>
            </a:r>
          </a:p>
          <a:p>
            <a:pPr marL="457200" lvl="1" indent="0">
              <a:buNone/>
            </a:pPr>
            <a:r>
              <a:rPr lang="en-GB" b="1" dirty="0"/>
              <a:t>Solution</a:t>
            </a:r>
          </a:p>
          <a:p>
            <a:pPr marL="457200" lvl="1" indent="0">
              <a:buNone/>
            </a:pPr>
            <a:r>
              <a:rPr lang="en-GB" dirty="0"/>
              <a:t>The best solution would have been transferring the business to the Junior </a:t>
            </a:r>
          </a:p>
          <a:p>
            <a:pPr marL="457200" lvl="1" indent="0">
              <a:buNone/>
            </a:pPr>
            <a:r>
              <a:rPr lang="en-GB" dirty="0"/>
              <a:t>Partner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3FF21-A2CC-4097-A717-C16DFB65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 descr="https://www.weybrookbusinessbrokers.com/public_files/uploads/files/Category_Images/business-peopl.jpg?cachebust=1506443373071">
            <a:extLst>
              <a:ext uri="{FF2B5EF4-FFF2-40B4-BE49-F238E27FC236}">
                <a16:creationId xmlns:a16="http://schemas.microsoft.com/office/drawing/2014/main" id="{CF76FC9F-213A-4374-AF23-D0724F8D71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6" y="1980407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646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9EC8-1F9A-474F-B734-1F5D13B8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Your House In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DE887-E655-4C8C-9B0E-83CAD3D41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511589"/>
            <a:ext cx="5534891" cy="4319134"/>
          </a:xfrm>
        </p:spPr>
        <p:txBody>
          <a:bodyPr>
            <a:normAutofit/>
          </a:bodyPr>
          <a:lstStyle/>
          <a:p>
            <a:r>
              <a:rPr lang="en-GB" dirty="0"/>
              <a:t>Plan your exit</a:t>
            </a:r>
          </a:p>
          <a:p>
            <a:r>
              <a:rPr lang="en-GB" dirty="0"/>
              <a:t>Finances </a:t>
            </a:r>
          </a:p>
          <a:p>
            <a:r>
              <a:rPr lang="en-GB" dirty="0"/>
              <a:t>Succession</a:t>
            </a:r>
          </a:p>
          <a:p>
            <a:r>
              <a:rPr lang="en-GB" dirty="0"/>
              <a:t>Build your business</a:t>
            </a:r>
          </a:p>
          <a:p>
            <a:r>
              <a:rPr lang="en-GB" dirty="0"/>
              <a:t>60% of business sales in 2017 were showing 10% Revenue increase in 2016</a:t>
            </a:r>
          </a:p>
          <a:p>
            <a:r>
              <a:rPr lang="en-GB" dirty="0"/>
              <a:t>Get the right advice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E0480-9AD9-4839-BC34-BB13352C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634492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BB145-AA31-4B87-A20D-8EACB0404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91" y="1233055"/>
            <a:ext cx="5971309" cy="56001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" descr="Image result for business success">
            <a:extLst>
              <a:ext uri="{FF2B5EF4-FFF2-40B4-BE49-F238E27FC236}">
                <a16:creationId xmlns:a16="http://schemas.microsoft.com/office/drawing/2014/main" id="{302B1362-B2A4-4306-802D-B2CFAC7C1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21605-3B81-4824-BE63-25B57059CB13}"/>
              </a:ext>
            </a:extLst>
          </p:cNvPr>
          <p:cNvSpPr txBox="1"/>
          <p:nvPr/>
        </p:nvSpPr>
        <p:spPr>
          <a:xfrm>
            <a:off x="433048" y="6250483"/>
            <a:ext cx="5510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Pitchbook Global Report September 2017</a:t>
            </a:r>
          </a:p>
          <a:p>
            <a:r>
              <a:rPr lang="en-GB" sz="1200" dirty="0"/>
              <a:t>Multiples in UK are more conservative than the 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3A7322-FAD7-4693-906E-AD2B4BF72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2108" y="-1330351"/>
            <a:ext cx="10726422" cy="76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9729-5E83-4C4B-BE3E-19FFE8FE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176195"/>
            <a:ext cx="10515600" cy="1325563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1C2EF-327E-4252-9A2C-E324F9F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9009C6D-31A3-4284-B666-40587327E9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4" y="1437013"/>
            <a:ext cx="3793548" cy="3793548"/>
          </a:xfrm>
        </p:spPr>
      </p:pic>
      <p:pic>
        <p:nvPicPr>
          <p:cNvPr id="13" name="Content Placeholder 1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CFA234CB-3890-4FB0-A2A7-379C6DC726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50" y="369532"/>
            <a:ext cx="3019269" cy="226445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D0E06B-291F-4EB5-B3B3-3F2FA0DFDB1C}"/>
              </a:ext>
            </a:extLst>
          </p:cNvPr>
          <p:cNvSpPr txBox="1"/>
          <p:nvPr/>
        </p:nvSpPr>
        <p:spPr>
          <a:xfrm>
            <a:off x="5912852" y="3308209"/>
            <a:ext cx="51116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" panose="00000500000000000000" pitchFamily="2" charset="0"/>
                <a:hlinkClick r:id="rId4"/>
              </a:rPr>
              <a:t>Rupert@weybrookbusinessbrokers.com</a:t>
            </a:r>
            <a:endParaRPr lang="en-GB" dirty="0">
              <a:latin typeface="Montserrat" panose="00000500000000000000" pitchFamily="2" charset="0"/>
            </a:endParaRPr>
          </a:p>
          <a:p>
            <a:endParaRPr lang="en-GB" dirty="0">
              <a:latin typeface="Montserrat" panose="00000500000000000000" pitchFamily="2" charset="0"/>
            </a:endParaRPr>
          </a:p>
          <a:p>
            <a:r>
              <a:rPr lang="en-GB" dirty="0">
                <a:latin typeface="Montserrat" panose="00000500000000000000" pitchFamily="2" charset="0"/>
                <a:hlinkClick r:id="rId5"/>
              </a:rPr>
              <a:t>www.weybrookbusinessbrokers.com</a:t>
            </a:r>
            <a:endParaRPr lang="en-GB" dirty="0">
              <a:latin typeface="Montserrat" panose="00000500000000000000" pitchFamily="2" charset="0"/>
            </a:endParaRPr>
          </a:p>
          <a:p>
            <a:endParaRPr lang="en-GB" dirty="0">
              <a:latin typeface="Montserrat" panose="00000500000000000000" pitchFamily="2" charset="0"/>
            </a:endParaRPr>
          </a:p>
          <a:p>
            <a:r>
              <a:rPr lang="en-GB" dirty="0">
                <a:latin typeface="Montserrat" panose="00000500000000000000" pitchFamily="2" charset="0"/>
              </a:rPr>
              <a:t>07826 050690</a:t>
            </a:r>
          </a:p>
          <a:p>
            <a:endParaRPr lang="en-GB" dirty="0">
              <a:latin typeface="Montserrat" panose="00000500000000000000" pitchFamily="2" charset="0"/>
            </a:endParaRPr>
          </a:p>
          <a:p>
            <a:r>
              <a:rPr lang="en-GB" dirty="0">
                <a:latin typeface="Montserrat" panose="00000500000000000000" pitchFamily="2" charset="0"/>
              </a:rPr>
              <a:t>        Rupert Trevelyan</a:t>
            </a:r>
          </a:p>
          <a:p>
            <a:endParaRPr lang="en-GB" dirty="0">
              <a:latin typeface="Montserrat" panose="00000500000000000000" pitchFamily="2" charset="0"/>
            </a:endParaRPr>
          </a:p>
          <a:p>
            <a:endParaRPr lang="en-GB" dirty="0">
              <a:latin typeface="Montserrat" panose="00000500000000000000" pitchFamily="2" charset="0"/>
            </a:endParaRPr>
          </a:p>
          <a:p>
            <a:endParaRPr lang="en-GB" dirty="0">
              <a:latin typeface="Montserrat" panose="00000500000000000000" pitchFamily="2" charset="0"/>
            </a:endParaRPr>
          </a:p>
          <a:p>
            <a:r>
              <a:rPr lang="en-GB" dirty="0">
                <a:latin typeface="Montserrat" panose="00000500000000000000" pitchFamily="2" charset="0"/>
              </a:rPr>
              <a:t>              </a:t>
            </a:r>
          </a:p>
          <a:p>
            <a:endParaRPr lang="en-GB" dirty="0">
              <a:latin typeface="Montserrat" panose="00000500000000000000" pitchFamily="2" charset="0"/>
            </a:endParaRPr>
          </a:p>
          <a:p>
            <a:endParaRPr lang="en-GB" dirty="0">
              <a:latin typeface="Montserrat" panose="00000500000000000000" pitchFamily="2" charset="0"/>
            </a:endParaRPr>
          </a:p>
        </p:txBody>
      </p:sp>
      <p:pic>
        <p:nvPicPr>
          <p:cNvPr id="4106" name="Picture 10" descr="Image result for linkedin logo">
            <a:extLst>
              <a:ext uri="{FF2B5EF4-FFF2-40B4-BE49-F238E27FC236}">
                <a16:creationId xmlns:a16="http://schemas.microsoft.com/office/drawing/2014/main" id="{01D7EBC0-E5D7-4469-9E29-A66DA63B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10" y="4953004"/>
            <a:ext cx="403727" cy="40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9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9729-5E83-4C4B-BE3E-19FFE8FE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176195"/>
            <a:ext cx="10515600" cy="1325563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1C2EF-327E-4252-9A2C-E324F9F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9009C6D-31A3-4284-B666-40587327E9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4" y="1437013"/>
            <a:ext cx="3793548" cy="3793548"/>
          </a:xfrm>
        </p:spPr>
      </p:pic>
      <p:pic>
        <p:nvPicPr>
          <p:cNvPr id="13" name="Content Placeholder 1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CFA234CB-3890-4FB0-A2A7-379C6DC726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437011"/>
            <a:ext cx="5063836" cy="3797877"/>
          </a:xfrm>
        </p:spPr>
      </p:pic>
    </p:spTree>
    <p:extLst>
      <p:ext uri="{BB962C8B-B14F-4D97-AF65-F5344CB8AC3E}">
        <p14:creationId xmlns:p14="http://schemas.microsoft.com/office/powerpoint/2010/main" val="361404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9729-5E83-4C4B-BE3E-19FFE8FE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would you do?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1C2EF-327E-4252-9A2C-E324F9F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yacht images">
            <a:extLst>
              <a:ext uri="{FF2B5EF4-FFF2-40B4-BE49-F238E27FC236}">
                <a16:creationId xmlns:a16="http://schemas.microsoft.com/office/drawing/2014/main" id="{78F7D26D-5982-4BFE-AEC9-74CC22D249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9" y="1959722"/>
            <a:ext cx="5556557" cy="33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os angeles images">
            <a:extLst>
              <a:ext uri="{FF2B5EF4-FFF2-40B4-BE49-F238E27FC236}">
                <a16:creationId xmlns:a16="http://schemas.microsoft.com/office/drawing/2014/main" id="{E3027BD5-5596-4E12-BB21-E252E00D1C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29" y="1959722"/>
            <a:ext cx="5432611" cy="33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3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9EC8-1F9A-474F-B734-1F5D13B8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why do we need to plan?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DE887-E655-4C8C-9B0E-83CAD3D41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58644"/>
            <a:ext cx="5534891" cy="4318319"/>
          </a:xfrm>
        </p:spPr>
        <p:txBody>
          <a:bodyPr>
            <a:normAutofit/>
          </a:bodyPr>
          <a:lstStyle/>
          <a:p>
            <a:r>
              <a:rPr lang="en-GB" dirty="0"/>
              <a:t>Most businesses don’t sell</a:t>
            </a:r>
          </a:p>
          <a:p>
            <a:r>
              <a:rPr lang="en-GB" dirty="0"/>
              <a:t>Achieve best price</a:t>
            </a:r>
          </a:p>
          <a:p>
            <a:r>
              <a:rPr lang="en-GB" dirty="0"/>
              <a:t>Business continuity</a:t>
            </a:r>
          </a:p>
          <a:p>
            <a:r>
              <a:rPr lang="en-GB" dirty="0"/>
              <a:t>Achieve clean exit</a:t>
            </a:r>
          </a:p>
          <a:p>
            <a:r>
              <a:rPr lang="en-GB" dirty="0"/>
              <a:t>Avoid pitfalls</a:t>
            </a:r>
          </a:p>
          <a:p>
            <a:pPr marL="0" indent="0">
              <a:buNone/>
            </a:pPr>
            <a:endParaRPr lang="en-GB" sz="2300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E0480-9AD9-4839-BC34-BB13352C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634492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BB145-AA31-4B87-A20D-8EACB0404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91" y="1233055"/>
            <a:ext cx="5971309" cy="5600181"/>
          </a:xfrm>
        </p:spPr>
        <p:txBody>
          <a:bodyPr/>
          <a:lstStyle/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" descr="Image result for business success">
            <a:extLst>
              <a:ext uri="{FF2B5EF4-FFF2-40B4-BE49-F238E27FC236}">
                <a16:creationId xmlns:a16="http://schemas.microsoft.com/office/drawing/2014/main" id="{302B1362-B2A4-4306-802D-B2CFAC7C1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6" name="Picture 2" descr="Image result for planning images">
            <a:extLst>
              <a:ext uri="{FF2B5EF4-FFF2-40B4-BE49-F238E27FC236}">
                <a16:creationId xmlns:a16="http://schemas.microsoft.com/office/drawing/2014/main" id="{878B20F4-025A-4A10-A044-CC6581C35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8" y="1905890"/>
            <a:ext cx="5717442" cy="324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05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9EC8-1F9A-474F-B734-1F5D13B8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sales funnel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DE887-E655-4C8C-9B0E-83CAD3D41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79271"/>
            <a:ext cx="5181600" cy="4197692"/>
          </a:xfrm>
        </p:spPr>
        <p:txBody>
          <a:bodyPr/>
          <a:lstStyle/>
          <a:p>
            <a:r>
              <a:rPr lang="en-GB" dirty="0"/>
              <a:t>Up to 25% for sale</a:t>
            </a:r>
          </a:p>
          <a:p>
            <a:r>
              <a:rPr lang="en-GB" dirty="0"/>
              <a:t>The majority won’t sell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E0480-9AD9-4839-BC34-BB13352C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8605BD-83AB-4D6E-8D78-39AFA18353F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5628899"/>
              </p:ext>
            </p:extLst>
          </p:nvPr>
        </p:nvGraphicFramePr>
        <p:xfrm>
          <a:off x="457200" y="187007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8B258C-7A85-4837-9E86-535BCB175278}"/>
              </a:ext>
            </a:extLst>
          </p:cNvPr>
          <p:cNvSpPr txBox="1"/>
          <p:nvPr/>
        </p:nvSpPr>
        <p:spPr>
          <a:xfrm>
            <a:off x="311727" y="6352143"/>
            <a:ext cx="372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 Federation of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1123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1129-90A2-41E0-A1AB-DBE13EF6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–Pet Supplies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E2809-9BD8-4EA4-AC0B-497CC67D5B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Low profit margins</a:t>
            </a:r>
          </a:p>
          <a:p>
            <a:pPr lvl="1"/>
            <a:r>
              <a:rPr lang="en-GB" dirty="0"/>
              <a:t>Currency fluctuations</a:t>
            </a:r>
          </a:p>
          <a:p>
            <a:pPr lvl="1"/>
            <a:r>
              <a:rPr lang="en-GB" dirty="0"/>
              <a:t>High level of working capital</a:t>
            </a:r>
          </a:p>
          <a:p>
            <a:pPr lvl="1"/>
            <a:r>
              <a:rPr lang="en-GB" dirty="0"/>
              <a:t>High rent</a:t>
            </a:r>
          </a:p>
          <a:p>
            <a:r>
              <a:rPr lang="en-GB" dirty="0"/>
              <a:t>No Succession plan</a:t>
            </a:r>
          </a:p>
          <a:p>
            <a:pPr lvl="1"/>
            <a:r>
              <a:rPr lang="en-GB" dirty="0"/>
              <a:t>No management capability</a:t>
            </a:r>
          </a:p>
          <a:p>
            <a:r>
              <a:rPr lang="en-GB" dirty="0"/>
              <a:t>Keeping the crown jewels</a:t>
            </a:r>
          </a:p>
          <a:p>
            <a:pPr lvl="1"/>
            <a:r>
              <a:rPr lang="en-GB" dirty="0"/>
              <a:t>Best selling product line</a:t>
            </a:r>
          </a:p>
          <a:p>
            <a:pPr marL="457200" lvl="1" indent="0">
              <a:buNone/>
            </a:pPr>
            <a:r>
              <a:rPr lang="en-GB" dirty="0"/>
              <a:t>   excluded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Solution</a:t>
            </a:r>
          </a:p>
          <a:p>
            <a:pPr marL="0" indent="0">
              <a:buNone/>
            </a:pPr>
            <a:r>
              <a:rPr lang="en-GB" sz="2400" dirty="0"/>
              <a:t>Action plan to improve profitability </a:t>
            </a:r>
          </a:p>
          <a:p>
            <a:pPr marL="0" indent="0">
              <a:buNone/>
            </a:pPr>
            <a:r>
              <a:rPr lang="en-GB" sz="2400" dirty="0"/>
              <a:t>and management team - </a:t>
            </a:r>
          </a:p>
          <a:p>
            <a:pPr marL="0" indent="0">
              <a:buNone/>
            </a:pPr>
            <a:r>
              <a:rPr lang="en-GB" sz="2400" dirty="0"/>
              <a:t>re-market once plan in place.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3FF21-A2CC-4097-A717-C16DFB65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Rupert\Downloads\IMG_1531.JPG">
            <a:extLst>
              <a:ext uri="{FF2B5EF4-FFF2-40B4-BE49-F238E27FC236}">
                <a16:creationId xmlns:a16="http://schemas.microsoft.com/office/drawing/2014/main" id="{0DEF75D3-FF8A-4DB5-B114-DB892BEBDB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8" y="187007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9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9EC8-1F9A-474F-B734-1F5D13B8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Exit  drivers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DE887-E655-4C8C-9B0E-83CAD3D41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65997"/>
            <a:ext cx="5534891" cy="4610966"/>
          </a:xfrm>
        </p:spPr>
        <p:txBody>
          <a:bodyPr>
            <a:normAutofit/>
          </a:bodyPr>
          <a:lstStyle/>
          <a:p>
            <a:r>
              <a:rPr lang="en-GB" dirty="0"/>
              <a:t>Change of lifestyle</a:t>
            </a:r>
            <a:endParaRPr lang="en-GB" sz="2300" dirty="0"/>
          </a:p>
          <a:p>
            <a:r>
              <a:rPr lang="en-GB" dirty="0"/>
              <a:t>Retirement</a:t>
            </a:r>
            <a:endParaRPr lang="en-GB" sz="2300" dirty="0"/>
          </a:p>
          <a:p>
            <a:r>
              <a:rPr lang="en-GB" dirty="0"/>
              <a:t>Realise investment</a:t>
            </a:r>
          </a:p>
          <a:p>
            <a:r>
              <a:rPr lang="en-GB" dirty="0"/>
              <a:t>Pursue other business interests</a:t>
            </a:r>
          </a:p>
          <a:p>
            <a:r>
              <a:rPr lang="en-GB" dirty="0"/>
              <a:t>Red Tape</a:t>
            </a:r>
          </a:p>
          <a:p>
            <a:r>
              <a:rPr lang="en-GB" dirty="0"/>
              <a:t>Unable/ willing to take business to next level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E0480-9AD9-4839-BC34-BB13352C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634492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BB145-AA31-4B87-A20D-8EACB0404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691" y="1233055"/>
            <a:ext cx="5971309" cy="5600181"/>
          </a:xfrm>
        </p:spPr>
        <p:txBody>
          <a:bodyPr/>
          <a:lstStyle/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retired beach images">
            <a:extLst>
              <a:ext uri="{FF2B5EF4-FFF2-40B4-BE49-F238E27FC236}">
                <a16:creationId xmlns:a16="http://schemas.microsoft.com/office/drawing/2014/main" id="{6F90994F-4B8E-448A-B5C7-12A751AE2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4" y="1565997"/>
            <a:ext cx="5932955" cy="39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0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9EC8-1F9A-474F-B734-1F5D13B8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M&amp;A drivers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BB145-AA31-4B87-A20D-8EACB0404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875" y="1280160"/>
            <a:ext cx="5796925" cy="489680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UK companies braced for 12 months of rampant M&amp;A</a:t>
            </a:r>
          </a:p>
          <a:p>
            <a:pPr marL="0" indent="0">
              <a:buNone/>
            </a:pPr>
            <a:r>
              <a:rPr lang="en-GB" sz="2400" dirty="0"/>
              <a:t>Daily Telegraph – 8 May 2017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DE887-E655-4C8C-9B0E-83CAD3D41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0160"/>
            <a:ext cx="5181600" cy="4896803"/>
          </a:xfrm>
        </p:spPr>
        <p:txBody>
          <a:bodyPr>
            <a:normAutofit/>
          </a:bodyPr>
          <a:lstStyle/>
          <a:p>
            <a:r>
              <a:rPr lang="en-GB" dirty="0"/>
              <a:t>Synergy</a:t>
            </a:r>
          </a:p>
          <a:p>
            <a:r>
              <a:rPr lang="en-GB" dirty="0"/>
              <a:t>Diversification </a:t>
            </a:r>
          </a:p>
          <a:p>
            <a:r>
              <a:rPr lang="en-GB" dirty="0"/>
              <a:t>Market Entry </a:t>
            </a:r>
          </a:p>
          <a:p>
            <a:r>
              <a:rPr lang="en-GB" dirty="0"/>
              <a:t>Sharpening Business Focus</a:t>
            </a:r>
          </a:p>
          <a:p>
            <a:r>
              <a:rPr lang="en-GB" dirty="0"/>
              <a:t> Growth: </a:t>
            </a:r>
            <a:r>
              <a:rPr lang="en-GB" sz="2270" dirty="0"/>
              <a:t>Build market share</a:t>
            </a:r>
          </a:p>
          <a:p>
            <a:r>
              <a:rPr lang="en-GB" dirty="0"/>
              <a:t>Increase Supply-Chain Pricing Power</a:t>
            </a:r>
          </a:p>
          <a:p>
            <a:r>
              <a:rPr lang="en-GB" dirty="0"/>
              <a:t>Eliminate Competition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E0480-9AD9-4839-BC34-BB13352C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telegraph.co.uk/content/dam/business/2017/04/20/TELEMMGLPICT000125756985_trans_NvBQzQNjv4BqpVlberWd9EgFPZtcLiMQfyf2A9a6I9YchsjMeADBa08.jpeg?imwidth=450">
            <a:extLst>
              <a:ext uri="{FF2B5EF4-FFF2-40B4-BE49-F238E27FC236}">
                <a16:creationId xmlns:a16="http://schemas.microsoft.com/office/drawing/2014/main" id="{1A6180D4-03B5-4105-9B57-6B3EC5E2E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2" y="2848294"/>
            <a:ext cx="5325870" cy="33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624C6A-E4FB-4D79-8904-B8840F52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3700" y="6400801"/>
            <a:ext cx="5234691" cy="4572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Source ONS</a:t>
            </a:r>
          </a:p>
          <a:p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F01A762-9D05-451C-9488-8010A8A93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2646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" descr="C:\Users\Rupert\Documents\Weyrook Business Brokers\media\image4.jpeg">
            <a:extLst>
              <a:ext uri="{FF2B5EF4-FFF2-40B4-BE49-F238E27FC236}">
                <a16:creationId xmlns:a16="http://schemas.microsoft.com/office/drawing/2014/main" id="{C3256B8F-0F31-48B8-8185-8BF55AA9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646363"/>
            <a:ext cx="244475" cy="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8F9454D-1F5A-49F2-8622-6B4701825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264636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00213" algn="l"/>
                <a:tab pos="3094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0213" algn="l"/>
                <a:tab pos="3094038" algn="l"/>
              </a:tabLst>
            </a:pP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00213" algn="l"/>
                <a:tab pos="3094038" algn="l"/>
              </a:tabLst>
            </a:pP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D47E1CB-E732-42A9-AB18-FB1152539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403870"/>
              </p:ext>
            </p:extLst>
          </p:nvPr>
        </p:nvGraphicFramePr>
        <p:xfrm>
          <a:off x="959370" y="1288654"/>
          <a:ext cx="9511363" cy="4916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5" imgW="6172151" imgH="3116667" progId="Excel.Sheet.12">
                  <p:embed/>
                </p:oleObj>
              </mc:Choice>
              <mc:Fallback>
                <p:oleObj name="Worksheet" r:id="rId5" imgW="6172151" imgH="31166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9370" y="1288654"/>
                        <a:ext cx="9511363" cy="4916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3F1337B-DF11-429A-AB0A-A6E1B76D6509}"/>
              </a:ext>
            </a:extLst>
          </p:cNvPr>
          <p:cNvSpPr/>
          <p:nvPr/>
        </p:nvSpPr>
        <p:spPr>
          <a:xfrm>
            <a:off x="959370" y="269823"/>
            <a:ext cx="6550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Montserrat" panose="00000500000000000000" pitchFamily="2" charset="0"/>
              </a:rPr>
              <a:t>M&amp;A Activity UK</a:t>
            </a:r>
          </a:p>
        </p:txBody>
      </p:sp>
    </p:spTree>
    <p:extLst>
      <p:ext uri="{BB962C8B-B14F-4D97-AF65-F5344CB8AC3E}">
        <p14:creationId xmlns:p14="http://schemas.microsoft.com/office/powerpoint/2010/main" val="50829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9993</TotalTime>
  <Words>415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Office Theme</vt:lpstr>
      <vt:lpstr>Worksheet</vt:lpstr>
      <vt:lpstr>It is never  too early to plan your exit</vt:lpstr>
      <vt:lpstr>Introduction</vt:lpstr>
      <vt:lpstr>What would you do?</vt:lpstr>
      <vt:lpstr>So why do we need to plan? </vt:lpstr>
      <vt:lpstr>The sales funnel </vt:lpstr>
      <vt:lpstr>Case Study –Pet Supplies</vt:lpstr>
      <vt:lpstr>Exit  drivers </vt:lpstr>
      <vt:lpstr>M&amp;A drivers </vt:lpstr>
      <vt:lpstr>PowerPoint Presentation</vt:lpstr>
      <vt:lpstr>Case Study –Micro Brewery</vt:lpstr>
      <vt:lpstr>Types of Exit</vt:lpstr>
      <vt:lpstr>Case Study –Software Supplier</vt:lpstr>
      <vt:lpstr>Why don’t most businesses sell?</vt:lpstr>
      <vt:lpstr>Case Study – Recruitment Consultants</vt:lpstr>
      <vt:lpstr>Get Your House In Order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rupert trevelyan</dc:creator>
  <cp:lastModifiedBy>rupert trevelyan</cp:lastModifiedBy>
  <cp:revision>57</cp:revision>
  <dcterms:created xsi:type="dcterms:W3CDTF">2017-08-12T15:55:27Z</dcterms:created>
  <dcterms:modified xsi:type="dcterms:W3CDTF">2017-10-12T10:41:55Z</dcterms:modified>
</cp:coreProperties>
</file>